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77" r:id="rId4"/>
    <p:sldId id="278" r:id="rId5"/>
    <p:sldId id="280" r:id="rId6"/>
    <p:sldId id="288" r:id="rId7"/>
    <p:sldId id="282" r:id="rId8"/>
    <p:sldId id="333" r:id="rId9"/>
    <p:sldId id="334" r:id="rId10"/>
    <p:sldId id="283" r:id="rId11"/>
    <p:sldId id="284" r:id="rId12"/>
    <p:sldId id="281" r:id="rId13"/>
    <p:sldId id="285" r:id="rId14"/>
    <p:sldId id="286" r:id="rId15"/>
    <p:sldId id="324" r:id="rId16"/>
    <p:sldId id="325" r:id="rId17"/>
    <p:sldId id="326" r:id="rId18"/>
    <p:sldId id="327" r:id="rId19"/>
    <p:sldId id="328" r:id="rId20"/>
    <p:sldId id="329" r:id="rId21"/>
    <p:sldId id="294" r:id="rId22"/>
    <p:sldId id="345" r:id="rId23"/>
    <p:sldId id="346" r:id="rId24"/>
    <p:sldId id="344" r:id="rId25"/>
    <p:sldId id="293" r:id="rId26"/>
    <p:sldId id="349" r:id="rId27"/>
    <p:sldId id="350" r:id="rId28"/>
    <p:sldId id="352" r:id="rId29"/>
    <p:sldId id="351" r:id="rId30"/>
    <p:sldId id="289" r:id="rId31"/>
    <p:sldId id="291" r:id="rId32"/>
    <p:sldId id="330" r:id="rId33"/>
    <p:sldId id="366" r:id="rId34"/>
    <p:sldId id="353" r:id="rId35"/>
    <p:sldId id="355" r:id="rId36"/>
    <p:sldId id="356" r:id="rId37"/>
    <p:sldId id="357" r:id="rId38"/>
    <p:sldId id="358" r:id="rId39"/>
    <p:sldId id="354" r:id="rId40"/>
    <p:sldId id="360" r:id="rId41"/>
    <p:sldId id="361" r:id="rId42"/>
    <p:sldId id="362" r:id="rId43"/>
    <p:sldId id="363" r:id="rId44"/>
    <p:sldId id="364" r:id="rId45"/>
    <p:sldId id="365" r:id="rId46"/>
    <p:sldId id="359" r:id="rId47"/>
    <p:sldId id="296" r:id="rId48"/>
    <p:sldId id="299" r:id="rId49"/>
    <p:sldId id="297" r:id="rId50"/>
    <p:sldId id="367" r:id="rId51"/>
    <p:sldId id="368" r:id="rId52"/>
    <p:sldId id="369" r:id="rId53"/>
    <p:sldId id="298" r:id="rId54"/>
    <p:sldId id="295" r:id="rId55"/>
    <p:sldId id="308" r:id="rId56"/>
    <p:sldId id="335" r:id="rId57"/>
    <p:sldId id="336" r:id="rId58"/>
    <p:sldId id="307" r:id="rId59"/>
    <p:sldId id="33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6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oeder, Julia" userId="22ffd91a-9b88-4279-86a5-c9a7a460afb6" providerId="ADAL" clId="{78DC5D95-CEB9-4ECA-AF3F-491B9B46F2E2}"/>
    <pc:docChg chg="custSel addSld delSld modSld sldOrd">
      <pc:chgData name="Schroeder, Julia" userId="22ffd91a-9b88-4279-86a5-c9a7a460afb6" providerId="ADAL" clId="{78DC5D95-CEB9-4ECA-AF3F-491B9B46F2E2}" dt="2022-10-24T12:49:21.361" v="117" actId="20577"/>
      <pc:docMkLst>
        <pc:docMk/>
      </pc:docMkLst>
      <pc:sldChg chg="modSp mod">
        <pc:chgData name="Schroeder, Julia" userId="22ffd91a-9b88-4279-86a5-c9a7a460afb6" providerId="ADAL" clId="{78DC5D95-CEB9-4ECA-AF3F-491B9B46F2E2}" dt="2022-10-24T12:02:56.508" v="0" actId="20577"/>
        <pc:sldMkLst>
          <pc:docMk/>
          <pc:sldMk cId="637102049" sldId="256"/>
        </pc:sldMkLst>
        <pc:spChg chg="mod">
          <ac:chgData name="Schroeder, Julia" userId="22ffd91a-9b88-4279-86a5-c9a7a460afb6" providerId="ADAL" clId="{78DC5D95-CEB9-4ECA-AF3F-491B9B46F2E2}" dt="2022-10-24T12:02:56.508" v="0" actId="20577"/>
          <ac:spMkLst>
            <pc:docMk/>
            <pc:sldMk cId="637102049" sldId="256"/>
            <ac:spMk id="5" creationId="{00000000-0000-0000-0000-000000000000}"/>
          </ac:spMkLst>
        </pc:spChg>
      </pc:sldChg>
      <pc:sldChg chg="modSp mod">
        <pc:chgData name="Schroeder, Julia" userId="22ffd91a-9b88-4279-86a5-c9a7a460afb6" providerId="ADAL" clId="{78DC5D95-CEB9-4ECA-AF3F-491B9B46F2E2}" dt="2022-10-24T12:49:21.361" v="117" actId="20577"/>
        <pc:sldMkLst>
          <pc:docMk/>
          <pc:sldMk cId="1222320952" sldId="336"/>
        </pc:sldMkLst>
        <pc:spChg chg="mod">
          <ac:chgData name="Schroeder, Julia" userId="22ffd91a-9b88-4279-86a5-c9a7a460afb6" providerId="ADAL" clId="{78DC5D95-CEB9-4ECA-AF3F-491B9B46F2E2}" dt="2022-10-24T12:49:21.361" v="117" actId="20577"/>
          <ac:spMkLst>
            <pc:docMk/>
            <pc:sldMk cId="1222320952" sldId="336"/>
            <ac:spMk id="5" creationId="{00000000-0000-0000-0000-000000000000}"/>
          </ac:spMkLst>
        </pc:spChg>
      </pc:sldChg>
      <pc:sldChg chg="del">
        <pc:chgData name="Schroeder, Julia" userId="22ffd91a-9b88-4279-86a5-c9a7a460afb6" providerId="ADAL" clId="{78DC5D95-CEB9-4ECA-AF3F-491B9B46F2E2}" dt="2022-10-24T12:03:44.464" v="1" actId="2696"/>
        <pc:sldMkLst>
          <pc:docMk/>
          <pc:sldMk cId="1452203347" sldId="337"/>
        </pc:sldMkLst>
      </pc:sldChg>
      <pc:sldChg chg="del">
        <pc:chgData name="Schroeder, Julia" userId="22ffd91a-9b88-4279-86a5-c9a7a460afb6" providerId="ADAL" clId="{78DC5D95-CEB9-4ECA-AF3F-491B9B46F2E2}" dt="2022-10-24T12:03:44.464" v="1" actId="2696"/>
        <pc:sldMkLst>
          <pc:docMk/>
          <pc:sldMk cId="1030004874" sldId="338"/>
        </pc:sldMkLst>
      </pc:sldChg>
      <pc:sldChg chg="del">
        <pc:chgData name="Schroeder, Julia" userId="22ffd91a-9b88-4279-86a5-c9a7a460afb6" providerId="ADAL" clId="{78DC5D95-CEB9-4ECA-AF3F-491B9B46F2E2}" dt="2022-10-24T12:03:44.464" v="1" actId="2696"/>
        <pc:sldMkLst>
          <pc:docMk/>
          <pc:sldMk cId="1868352165" sldId="339"/>
        </pc:sldMkLst>
      </pc:sldChg>
      <pc:sldChg chg="del">
        <pc:chgData name="Schroeder, Julia" userId="22ffd91a-9b88-4279-86a5-c9a7a460afb6" providerId="ADAL" clId="{78DC5D95-CEB9-4ECA-AF3F-491B9B46F2E2}" dt="2022-10-24T12:03:44.464" v="1" actId="2696"/>
        <pc:sldMkLst>
          <pc:docMk/>
          <pc:sldMk cId="1243195387" sldId="340"/>
        </pc:sldMkLst>
      </pc:sldChg>
      <pc:sldChg chg="del">
        <pc:chgData name="Schroeder, Julia" userId="22ffd91a-9b88-4279-86a5-c9a7a460afb6" providerId="ADAL" clId="{78DC5D95-CEB9-4ECA-AF3F-491B9B46F2E2}" dt="2022-10-24T12:03:44.464" v="1" actId="2696"/>
        <pc:sldMkLst>
          <pc:docMk/>
          <pc:sldMk cId="620836369" sldId="341"/>
        </pc:sldMkLst>
      </pc:sldChg>
      <pc:sldChg chg="del">
        <pc:chgData name="Schroeder, Julia" userId="22ffd91a-9b88-4279-86a5-c9a7a460afb6" providerId="ADAL" clId="{78DC5D95-CEB9-4ECA-AF3F-491B9B46F2E2}" dt="2022-10-24T12:03:44.464" v="1" actId="2696"/>
        <pc:sldMkLst>
          <pc:docMk/>
          <pc:sldMk cId="1668797907" sldId="342"/>
        </pc:sldMkLst>
      </pc:sldChg>
      <pc:sldChg chg="del">
        <pc:chgData name="Schroeder, Julia" userId="22ffd91a-9b88-4279-86a5-c9a7a460afb6" providerId="ADAL" clId="{78DC5D95-CEB9-4ECA-AF3F-491B9B46F2E2}" dt="2022-10-24T12:03:44.464" v="1" actId="2696"/>
        <pc:sldMkLst>
          <pc:docMk/>
          <pc:sldMk cId="1169788548" sldId="343"/>
        </pc:sldMkLst>
      </pc:sldChg>
      <pc:sldChg chg="modSp new mod ord">
        <pc:chgData name="Schroeder, Julia" userId="22ffd91a-9b88-4279-86a5-c9a7a460afb6" providerId="ADAL" clId="{78DC5D95-CEB9-4ECA-AF3F-491B9B46F2E2}" dt="2022-10-24T12:06:18.361" v="112"/>
        <pc:sldMkLst>
          <pc:docMk/>
          <pc:sldMk cId="2334241076" sldId="370"/>
        </pc:sldMkLst>
        <pc:spChg chg="mod">
          <ac:chgData name="Schroeder, Julia" userId="22ffd91a-9b88-4279-86a5-c9a7a460afb6" providerId="ADAL" clId="{78DC5D95-CEB9-4ECA-AF3F-491B9B46F2E2}" dt="2022-10-24T12:05:18.182" v="27" actId="20577"/>
          <ac:spMkLst>
            <pc:docMk/>
            <pc:sldMk cId="2334241076" sldId="370"/>
            <ac:spMk id="2" creationId="{2BA22546-58E9-4485-BD39-E1F42C8D56F6}"/>
          </ac:spMkLst>
        </pc:spChg>
        <pc:spChg chg="mod">
          <ac:chgData name="Schroeder, Julia" userId="22ffd91a-9b88-4279-86a5-c9a7a460afb6" providerId="ADAL" clId="{78DC5D95-CEB9-4ECA-AF3F-491B9B46F2E2}" dt="2022-10-24T12:05:37.431" v="110" actId="20577"/>
          <ac:spMkLst>
            <pc:docMk/>
            <pc:sldMk cId="2334241076" sldId="370"/>
            <ac:spMk id="3" creationId="{C6C775E7-7045-4634-9EF6-0CBF0FC0129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4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4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3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6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5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5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3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A7E0-1481-674F-BB34-A0382F9AA2A5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AD053-CB82-F742-AF61-F256D2B9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7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/>
              <a:t>Statistics </a:t>
            </a:r>
            <a:br>
              <a:rPr lang="en-US" sz="8000" dirty="0"/>
            </a:br>
            <a:r>
              <a:rPr lang="en-US" sz="8000" dirty="0"/>
              <a:t>with </a:t>
            </a:r>
            <a:br>
              <a:rPr lang="en-US" sz="8000" dirty="0"/>
            </a:br>
            <a:r>
              <a:rPr lang="en-US" sz="8000" dirty="0"/>
              <a:t>Spa            </a:t>
            </a:r>
            <a:r>
              <a:rPr lang="en-US" sz="8000" dirty="0" err="1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/>
              <a:t>Lecture 5</a:t>
            </a:r>
            <a:endParaRPr lang="en-US" sz="3600" dirty="0"/>
          </a:p>
          <a:p>
            <a:r>
              <a:rPr lang="en-US" dirty="0"/>
              <a:t>Julia Schroeder</a:t>
            </a:r>
          </a:p>
          <a:p>
            <a:r>
              <a:rPr lang="en-US" dirty="0" err="1"/>
              <a:t>Julia.schroeder@imperial.ac.uk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48" y="1367774"/>
            <a:ext cx="7580465" cy="24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79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48" y="1367774"/>
            <a:ext cx="7580465" cy="24651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91948" y="3832966"/>
            <a:ext cx="691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the mean plus/minus 1.96 times the standard deviation divided by the square root of the sample size</a:t>
            </a:r>
          </a:p>
        </p:txBody>
      </p:sp>
    </p:spTree>
    <p:extLst>
      <p:ext uri="{BB962C8B-B14F-4D97-AF65-F5344CB8AC3E}">
        <p14:creationId xmlns:p14="http://schemas.microsoft.com/office/powerpoint/2010/main" val="81460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69900"/>
            <a:ext cx="115316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48" y="1367774"/>
            <a:ext cx="7580465" cy="24651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24149" y="638829"/>
            <a:ext cx="691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Looks familiar?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91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48" y="1367774"/>
            <a:ext cx="7580465" cy="24651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24149" y="638829"/>
            <a:ext cx="691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Looks familiar?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26027" y="3832966"/>
            <a:ext cx="2597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Rule-of-thumb:</a:t>
            </a:r>
          </a:p>
          <a:p>
            <a:r>
              <a:rPr lang="en-US" dirty="0"/>
              <a:t>Twice the SE!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45" y="3144036"/>
            <a:ext cx="6157934" cy="381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5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413249"/>
          <a:ext cx="7886700" cy="527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17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Tarsus 2001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35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413249"/>
          <a:ext cx="7886700" cy="527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17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Tarsus 2001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107424" y="1837944"/>
            <a:ext cx="2770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sample from 2001</a:t>
            </a:r>
          </a:p>
          <a:p>
            <a:r>
              <a:rPr lang="en-US" dirty="0"/>
              <a:t>representative of the whole</a:t>
            </a:r>
          </a:p>
          <a:p>
            <a:r>
              <a:rPr lang="en-US" dirty="0"/>
              <a:t>population?</a:t>
            </a:r>
          </a:p>
          <a:p>
            <a:endParaRPr lang="en-US" dirty="0"/>
          </a:p>
          <a:p>
            <a:r>
              <a:rPr lang="en-US" dirty="0"/>
              <a:t>Does the mean of 2001 fall within all possible means of the true distribution? We allow an error of 5%.</a:t>
            </a:r>
          </a:p>
        </p:txBody>
      </p:sp>
    </p:spTree>
    <p:extLst>
      <p:ext uri="{BB962C8B-B14F-4D97-AF65-F5344CB8AC3E}">
        <p14:creationId xmlns:p14="http://schemas.microsoft.com/office/powerpoint/2010/main" val="162590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69900"/>
            <a:ext cx="115316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46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18984" cy="4351338"/>
          </a:xfrm>
        </p:spPr>
        <p:txBody>
          <a:bodyPr/>
          <a:lstStyle/>
          <a:p>
            <a:r>
              <a:rPr lang="en-US" dirty="0"/>
              <a:t>Let’s test this!</a:t>
            </a: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45888"/>
              </p:ext>
            </p:extLst>
          </p:nvPr>
        </p:nvGraphicFramePr>
        <p:xfrm>
          <a:off x="3581400" y="448745"/>
          <a:ext cx="7886700" cy="43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17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Tarsus 2001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0.02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~95%CI</a:t>
                      </a:r>
                    </a:p>
                    <a:p>
                      <a:r>
                        <a:rPr lang="en-US" sz="2400" dirty="0"/>
                        <a:t>Mean+- (2*SE)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800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18984" cy="4351338"/>
          </a:xfrm>
        </p:spPr>
        <p:txBody>
          <a:bodyPr/>
          <a:lstStyle/>
          <a:p>
            <a:r>
              <a:rPr lang="en-US" dirty="0"/>
              <a:t>Let’s test this!</a:t>
            </a: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40561"/>
              </p:ext>
            </p:extLst>
          </p:nvPr>
        </p:nvGraphicFramePr>
        <p:xfrm>
          <a:off x="3581400" y="448745"/>
          <a:ext cx="7886700" cy="43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17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Tarsus 2001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0.02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~95%CI</a:t>
                      </a:r>
                    </a:p>
                    <a:p>
                      <a:r>
                        <a:rPr lang="en-US" sz="2400" dirty="0"/>
                        <a:t>Mean+- (2*SE)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18.05</a:t>
                      </a:r>
                      <a:r>
                        <a:rPr lang="en-US" sz="2400" baseline="0" dirty="0"/>
                        <a:t> – 18.33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08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Check-in: 95CI</a:t>
            </a:r>
          </a:p>
          <a:p>
            <a:r>
              <a:rPr lang="en-US" dirty="0"/>
              <a:t>T-test</a:t>
            </a:r>
          </a:p>
          <a:p>
            <a:r>
              <a:rPr lang="en-US" dirty="0"/>
              <a:t>Conventions: how to report t-test?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02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18984" cy="4351338"/>
          </a:xfrm>
        </p:spPr>
        <p:txBody>
          <a:bodyPr/>
          <a:lstStyle/>
          <a:p>
            <a:r>
              <a:rPr lang="en-US" dirty="0"/>
              <a:t>Let’s test this!</a:t>
            </a: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/>
        </p:nvGraphicFramePr>
        <p:xfrm>
          <a:off x="3581400" y="448745"/>
          <a:ext cx="7886700" cy="43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17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Tarsus 2001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176">
                <a:tc>
                  <a:txBody>
                    <a:bodyPr/>
                    <a:lstStyle/>
                    <a:p>
                      <a:r>
                        <a:rPr lang="en-US" sz="2400" dirty="0"/>
                        <a:t>~95%CI</a:t>
                      </a:r>
                    </a:p>
                    <a:p>
                      <a:r>
                        <a:rPr lang="en-US" sz="2400" dirty="0"/>
                        <a:t>Mean+- (2*SE)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DOES NOT SPAN 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18.05</a:t>
                      </a:r>
                      <a:r>
                        <a:rPr lang="en-US" sz="2400" baseline="0" dirty="0"/>
                        <a:t> – 18.33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1039" y="5330952"/>
            <a:ext cx="3915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NO! We reject H</a:t>
            </a:r>
            <a:r>
              <a:rPr lang="en-US" sz="4000" baseline="-25000" dirty="0"/>
              <a:t>0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5646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size is 168, thus </a:t>
            </a:r>
            <a:r>
              <a:rPr lang="en-US" i="1" dirty="0" err="1"/>
              <a:t>df</a:t>
            </a:r>
            <a:r>
              <a:rPr lang="en-US" dirty="0"/>
              <a:t> = 167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8180"/>
            <a:ext cx="21082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size is 168, thus </a:t>
            </a:r>
            <a:r>
              <a:rPr lang="en-US" i="1" dirty="0" err="1"/>
              <a:t>df</a:t>
            </a:r>
            <a:r>
              <a:rPr lang="en-US" dirty="0"/>
              <a:t> = 167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8180"/>
            <a:ext cx="2108200" cy="889000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0051314"/>
              </p:ext>
            </p:extLst>
          </p:nvPr>
        </p:nvGraphicFramePr>
        <p:xfrm>
          <a:off x="6637281" y="574869"/>
          <a:ext cx="5177658" cy="313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00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Tarsus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Tarsus 2001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~95%CI</a:t>
                      </a:r>
                    </a:p>
                    <a:p>
                      <a:r>
                        <a:rPr lang="en-US" sz="1600" dirty="0"/>
                        <a:t>Mean+- (2*SE)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DOES NOT SPAN 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18.05</a:t>
                      </a:r>
                      <a:r>
                        <a:rPr lang="en-US" sz="1600" baseline="0" dirty="0"/>
                        <a:t> – 18.33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384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size is 168, thus </a:t>
            </a:r>
            <a:r>
              <a:rPr lang="en-US" i="1" dirty="0" err="1"/>
              <a:t>df</a:t>
            </a:r>
            <a:r>
              <a:rPr lang="en-US" dirty="0"/>
              <a:t> = 167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8180"/>
            <a:ext cx="2108200" cy="889000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/>
          </p:cNvGraphicFramePr>
          <p:nvPr/>
        </p:nvGraphicFramePr>
        <p:xfrm>
          <a:off x="6637281" y="574869"/>
          <a:ext cx="5177658" cy="313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00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Tarsus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Tarsus 2001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~95%CI</a:t>
                      </a:r>
                    </a:p>
                    <a:p>
                      <a:r>
                        <a:rPr lang="en-US" sz="1600" dirty="0"/>
                        <a:t>Mean+- (2*SE)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DOES NOT SPAN 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18.05</a:t>
                      </a:r>
                      <a:r>
                        <a:rPr lang="en-US" sz="1600" baseline="0" dirty="0"/>
                        <a:t> – 18.33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277360" y="321818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18.19 – 18.5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1840" y="353778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0.07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84320" y="3587512"/>
            <a:ext cx="1717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026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size is 168, thus </a:t>
            </a:r>
            <a:r>
              <a:rPr lang="en-US" i="1" dirty="0" err="1"/>
              <a:t>df</a:t>
            </a:r>
            <a:r>
              <a:rPr lang="en-US" dirty="0"/>
              <a:t> = 167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8180"/>
            <a:ext cx="21082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77360" y="321818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18.19 – 18.5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1840" y="353778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0.07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84320" y="3587512"/>
            <a:ext cx="1717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6336611" y="3353117"/>
            <a:ext cx="12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-4.42</a:t>
            </a:r>
          </a:p>
        </p:txBody>
      </p:sp>
    </p:spTree>
    <p:extLst>
      <p:ext uri="{BB962C8B-B14F-4D97-AF65-F5344CB8AC3E}">
        <p14:creationId xmlns:p14="http://schemas.microsoft.com/office/powerpoint/2010/main" val="1681999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size is 168, thus </a:t>
            </a:r>
            <a:r>
              <a:rPr lang="en-US" i="1" dirty="0" err="1"/>
              <a:t>df</a:t>
            </a:r>
            <a:r>
              <a:rPr lang="en-US" dirty="0"/>
              <a:t> = 167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8180"/>
            <a:ext cx="21082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77360" y="321818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18.19 – 18.5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1840" y="353778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0.07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84320" y="3587512"/>
            <a:ext cx="1717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32" y="1586783"/>
            <a:ext cx="4839387" cy="513067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8058359" y="6176963"/>
            <a:ext cx="5528" cy="4690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6336611" y="3353117"/>
            <a:ext cx="12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-4.42</a:t>
            </a:r>
          </a:p>
        </p:txBody>
      </p:sp>
    </p:spTree>
    <p:extLst>
      <p:ext uri="{BB962C8B-B14F-4D97-AF65-F5344CB8AC3E}">
        <p14:creationId xmlns:p14="http://schemas.microsoft.com/office/powerpoint/2010/main" val="95114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size is 168, thus </a:t>
            </a:r>
            <a:r>
              <a:rPr lang="en-US" i="1" dirty="0" err="1"/>
              <a:t>df</a:t>
            </a:r>
            <a:r>
              <a:rPr lang="en-US" dirty="0"/>
              <a:t> = 167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8180"/>
            <a:ext cx="21082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77360" y="321818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18.19 – 18.5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1840" y="353778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0.07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84320" y="3587512"/>
            <a:ext cx="1717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32" y="1586783"/>
            <a:ext cx="4839387" cy="513067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8058359" y="6176963"/>
            <a:ext cx="5528" cy="4690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6336611" y="3353117"/>
            <a:ext cx="12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-4.42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801360" y="6176963"/>
            <a:ext cx="165608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5272" y="5843350"/>
            <a:ext cx="8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32115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size is 168, thus </a:t>
            </a:r>
            <a:r>
              <a:rPr lang="en-US" i="1" dirty="0" err="1"/>
              <a:t>df</a:t>
            </a:r>
            <a:r>
              <a:rPr lang="en-US" dirty="0"/>
              <a:t> = 167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8180"/>
            <a:ext cx="21082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77360" y="321818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18.19 – 18.5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1840" y="353778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0.07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84320" y="3587512"/>
            <a:ext cx="1717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32" y="1586783"/>
            <a:ext cx="4839387" cy="51306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6336611" y="3353117"/>
            <a:ext cx="12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-4.42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5272" y="5843350"/>
            <a:ext cx="8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49" y="-26154"/>
            <a:ext cx="5305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45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size is 168, thus </a:t>
            </a:r>
            <a:r>
              <a:rPr lang="en-US" i="1" dirty="0" err="1"/>
              <a:t>df</a:t>
            </a:r>
            <a:r>
              <a:rPr lang="en-US" dirty="0"/>
              <a:t> = 167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8180"/>
            <a:ext cx="21082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77360" y="321818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18.19 – 18.5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1840" y="353778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0.07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84320" y="3587512"/>
            <a:ext cx="1717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32" y="1586783"/>
            <a:ext cx="4839387" cy="51306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6336611" y="3353117"/>
            <a:ext cx="12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-4.42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5272" y="5843350"/>
            <a:ext cx="8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49" y="-26154"/>
            <a:ext cx="5305829" cy="6858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625869" y="6212682"/>
            <a:ext cx="17996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989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size is 168, thus </a:t>
            </a:r>
            <a:r>
              <a:rPr lang="en-US" i="1" dirty="0" err="1"/>
              <a:t>df</a:t>
            </a:r>
            <a:r>
              <a:rPr lang="en-US" dirty="0"/>
              <a:t> = 167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8180"/>
            <a:ext cx="21082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77360" y="321818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18.19 – 18.5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1840" y="353778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0.07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84320" y="3587512"/>
            <a:ext cx="1717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32" y="1586783"/>
            <a:ext cx="4839387" cy="51306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6336611" y="3353117"/>
            <a:ext cx="12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-4.42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5272" y="5843350"/>
            <a:ext cx="8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49" y="-26154"/>
            <a:ext cx="5305829" cy="6858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625869" y="6212682"/>
            <a:ext cx="17996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238593" y="148350"/>
            <a:ext cx="31531" cy="6064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30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statistics?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know if a null hypothesis is rejected</a:t>
            </a:r>
          </a:p>
          <a:p>
            <a:r>
              <a:rPr lang="en-US" dirty="0"/>
              <a:t>Most of the time, we want to know if data is distributed according to what we believe it should be distributed, given what we know</a:t>
            </a:r>
          </a:p>
        </p:txBody>
      </p:sp>
    </p:spTree>
    <p:extLst>
      <p:ext uri="{BB962C8B-B14F-4D97-AF65-F5344CB8AC3E}">
        <p14:creationId xmlns:p14="http://schemas.microsoft.com/office/powerpoint/2010/main" val="218520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P-value: statistical significance</a:t>
            </a:r>
          </a:p>
          <a:p>
            <a:r>
              <a:rPr lang="en-US" dirty="0"/>
              <a:t>We accept alternative hypothesis with a probability of p=0.000003961 to be wrongly accepted</a:t>
            </a:r>
          </a:p>
        </p:txBody>
      </p:sp>
    </p:spTree>
    <p:extLst>
      <p:ext uri="{BB962C8B-B14F-4D97-AF65-F5344CB8AC3E}">
        <p14:creationId xmlns:p14="http://schemas.microsoft.com/office/powerpoint/2010/main" val="15639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P-value: statistical significance</a:t>
            </a:r>
          </a:p>
          <a:p>
            <a:r>
              <a:rPr lang="en-US" dirty="0"/>
              <a:t>We accept alternative hypothesis with a probability of p=0.000003961 to be wrongly accepted</a:t>
            </a:r>
          </a:p>
          <a:p>
            <a:endParaRPr lang="en-US" dirty="0"/>
          </a:p>
          <a:p>
            <a:r>
              <a:rPr lang="en-US" dirty="0"/>
              <a:t>We consider p&lt;0.05 (5%) as statistically significant</a:t>
            </a:r>
          </a:p>
          <a:p>
            <a:r>
              <a:rPr lang="en-US" dirty="0"/>
              <a:t>That’s a convention, there is no real reason for why that’s better than p&lt;0.04 or 0.06</a:t>
            </a:r>
          </a:p>
        </p:txBody>
      </p:sp>
    </p:spTree>
    <p:extLst>
      <p:ext uri="{BB962C8B-B14F-4D97-AF65-F5344CB8AC3E}">
        <p14:creationId xmlns:p14="http://schemas.microsoft.com/office/powerpoint/2010/main" val="1881617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85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25214" y="2881942"/>
            <a:ext cx="7173310" cy="11193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6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99090" y="3615039"/>
            <a:ext cx="2254468" cy="11193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96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422659" y="3615039"/>
            <a:ext cx="2254468" cy="11193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16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483500" y="3567742"/>
            <a:ext cx="2254468" cy="11193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28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483500" y="3567742"/>
            <a:ext cx="2254468" cy="11193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21517" y="5186855"/>
                <a:ext cx="2386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GB" sz="2800" b="0" i="1" smtClean="0">
                        <a:latin typeface="Cambria Math" charset="0"/>
                      </a:rPr>
                      <m:t> </m:t>
                    </m:r>
                    <m:r>
                      <a:rPr lang="en-GB" sz="2800" b="0" i="1" smtClean="0">
                        <a:latin typeface="Cambria Math" charset="0"/>
                      </a:rPr>
                      <m:t>𝑜𝑟</m:t>
                    </m:r>
                    <m:r>
                      <a:rPr lang="en-GB" sz="2800" b="0" i="1" smtClean="0">
                        <a:latin typeface="Cambria Math" charset="0"/>
                      </a:rPr>
                      <m:t> </m:t>
                    </m:r>
                    <m:r>
                      <a:rPr lang="en-GB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800" dirty="0"/>
                  <a:t> = MEAN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17" y="5186855"/>
                <a:ext cx="2386744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1628" r="-408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871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422659" y="3600615"/>
            <a:ext cx="2585602" cy="11193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21517" y="5186855"/>
                <a:ext cx="2386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GB" sz="2800" b="0" i="1" smtClean="0">
                        <a:latin typeface="Cambria Math" charset="0"/>
                      </a:rPr>
                      <m:t> </m:t>
                    </m:r>
                    <m:r>
                      <a:rPr lang="en-GB" sz="2800" b="0" i="1" smtClean="0">
                        <a:latin typeface="Cambria Math" charset="0"/>
                      </a:rPr>
                      <m:t>𝑜𝑟</m:t>
                    </m:r>
                    <m:r>
                      <a:rPr lang="en-GB" sz="2800" b="0" i="1" smtClean="0">
                        <a:latin typeface="Cambria Math" charset="0"/>
                      </a:rPr>
                      <m:t> </m:t>
                    </m:r>
                    <m:r>
                      <a:rPr lang="en-GB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800" dirty="0"/>
                  <a:t> = MEAN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17" y="5186855"/>
                <a:ext cx="2386744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1628" r="-382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86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8" y="0"/>
            <a:ext cx="6004164" cy="337166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422658" y="-194551"/>
            <a:ext cx="3966817" cy="11193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0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are statistics?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know if a null hypothesis is rejected</a:t>
            </a:r>
          </a:p>
          <a:p>
            <a:r>
              <a:rPr lang="en-US" dirty="0"/>
              <a:t>Most of the time, we want to know if data is distributed according to what we believe it should be distributed, given what we know</a:t>
            </a:r>
          </a:p>
          <a:p>
            <a:r>
              <a:rPr lang="en-US" dirty="0"/>
              <a:t>We will test is the mean of the </a:t>
            </a:r>
          </a:p>
          <a:p>
            <a:r>
              <a:rPr lang="en-US" dirty="0"/>
              <a:t>2001 data truthfully represents the</a:t>
            </a:r>
          </a:p>
          <a:p>
            <a:r>
              <a:rPr lang="en-US" dirty="0"/>
              <a:t>complete population.</a:t>
            </a:r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18685" y="324780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0418" y="92261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96850" y="5440377"/>
            <a:ext cx="1110597" cy="111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97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8" y="0"/>
            <a:ext cx="6004164" cy="337166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096001" y="706273"/>
            <a:ext cx="2464676" cy="7756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86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8" y="0"/>
            <a:ext cx="6004164" cy="337166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095999" y="982471"/>
            <a:ext cx="2748455" cy="7756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2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8" y="0"/>
            <a:ext cx="6004164" cy="337166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413530" y="982471"/>
            <a:ext cx="2748455" cy="7756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2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8" y="0"/>
            <a:ext cx="6004164" cy="337166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422659" y="1215989"/>
            <a:ext cx="5584461" cy="7756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00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8" y="0"/>
            <a:ext cx="6004164" cy="337166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90440" y="1327417"/>
            <a:ext cx="5685148" cy="10531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2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8" y="0"/>
            <a:ext cx="6004164" cy="337166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096001" y="2055812"/>
            <a:ext cx="2385848" cy="10026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8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–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8921" cy="4351338"/>
          </a:xfrm>
        </p:spPr>
        <p:txBody>
          <a:bodyPr/>
          <a:lstStyle/>
          <a:p>
            <a:r>
              <a:rPr lang="en-US" dirty="0"/>
              <a:t>H0 = true mean is equal to 18.5</a:t>
            </a:r>
          </a:p>
          <a:p>
            <a:r>
              <a:rPr lang="en-US" dirty="0"/>
              <a:t>H1 =  true mean is not equal to 18.5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d1&lt;-subset(d,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d$YEAR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==2001)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(d1$Tarsus,mu=18.5,na.rm=TRUE)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59" y="-9681"/>
            <a:ext cx="6004164" cy="3371669"/>
          </a:xfrm>
          <a:prstGeom prst="rect">
            <a:avLst/>
          </a:prstGeom>
        </p:spPr>
      </p:pic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668042"/>
              </p:ext>
            </p:extLst>
          </p:nvPr>
        </p:nvGraphicFramePr>
        <p:xfrm>
          <a:off x="7014342" y="3496925"/>
          <a:ext cx="5177658" cy="313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5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00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Tarsus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Tarsus 2001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005">
                <a:tc>
                  <a:txBody>
                    <a:bodyPr/>
                    <a:lstStyle/>
                    <a:p>
                      <a:r>
                        <a:rPr lang="en-US" sz="1600" dirty="0"/>
                        <a:t>~95%CI</a:t>
                      </a:r>
                    </a:p>
                    <a:p>
                      <a:r>
                        <a:rPr lang="en-US" sz="1600" dirty="0"/>
                        <a:t>Mean+- (2*SE)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DOES NOT SPAN 18.52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18.05</a:t>
                      </a:r>
                      <a:r>
                        <a:rPr lang="en-US" sz="1600" baseline="0" dirty="0"/>
                        <a:t> – 18.33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084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use t to test for differences in mean:</a:t>
            </a:r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5763" y="803611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83025" y="270329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35570" y="331554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09958" y="429603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17934" y="1521842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5863" y="1526935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08401" y="452327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64127" y="516004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3049" y="549876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59851" y="476871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0565" y="567569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82050" y="5508117"/>
            <a:ext cx="1110597" cy="1110597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H0 = males and females have equal mean</a:t>
            </a:r>
          </a:p>
          <a:p>
            <a:r>
              <a:rPr lang="en-US" dirty="0"/>
              <a:t>H1 =  male and female mean is not equal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60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use t to test for differences in mean:</a:t>
            </a:r>
          </a:p>
        </p:txBody>
      </p:sp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0565" y="5675694"/>
            <a:ext cx="1110597" cy="1110597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H0 = males and females have equal mean</a:t>
            </a:r>
          </a:p>
          <a:p>
            <a:r>
              <a:rPr lang="en-US" dirty="0"/>
              <a:t>H1 =  male and female mean is not equal</a:t>
            </a:r>
          </a:p>
          <a:p>
            <a:endParaRPr lang="en-US" dirty="0"/>
          </a:p>
          <a:p>
            <a:r>
              <a:rPr lang="en-US" dirty="0">
                <a:sym typeface="Wingdings"/>
              </a:rPr>
              <a:t> testing if the </a:t>
            </a:r>
            <a:r>
              <a:rPr lang="en-US" i="1" dirty="0">
                <a:sym typeface="Wingdings"/>
              </a:rPr>
              <a:t>difference</a:t>
            </a:r>
            <a:r>
              <a:rPr lang="en-US" dirty="0">
                <a:sym typeface="Wingdings"/>
              </a:rPr>
              <a:t> is </a:t>
            </a:r>
          </a:p>
          <a:p>
            <a:r>
              <a:rPr lang="en-US" dirty="0">
                <a:sym typeface="Wingdings"/>
              </a:rPr>
              <a:t>equal to testing for zero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240" y="1438061"/>
            <a:ext cx="3887470" cy="362830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712960" y="1027906"/>
            <a:ext cx="0" cy="31478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795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use t to test for differences in mean:</a:t>
            </a:r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5763" y="803611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83025" y="270329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35570" y="331554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09958" y="429603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17934" y="1521842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5863" y="1526935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08401" y="452327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64127" y="516004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3049" y="549876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59851" y="476871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0565" y="567569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82050" y="5508117"/>
            <a:ext cx="1110597" cy="1110597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H0 = males and females have equal mean</a:t>
            </a:r>
          </a:p>
          <a:p>
            <a:r>
              <a:rPr lang="en-US" dirty="0"/>
              <a:t>H1 =  male and female mean is not equal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4" y="3124200"/>
            <a:ext cx="6580773" cy="3187700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838200" y="3142977"/>
            <a:ext cx="2385848" cy="10026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3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are statistics?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know if a null hypothesis is rejected</a:t>
            </a:r>
          </a:p>
          <a:p>
            <a:r>
              <a:rPr lang="en-US" dirty="0"/>
              <a:t>Most of the time, we want to know if data is distributed according to what we believe it should be distributed, given what we know</a:t>
            </a:r>
          </a:p>
          <a:p>
            <a:r>
              <a:rPr lang="en-US" dirty="0"/>
              <a:t>We will test is the mean of the </a:t>
            </a:r>
          </a:p>
          <a:p>
            <a:r>
              <a:rPr lang="en-US" dirty="0"/>
              <a:t>2001 data truthfully represents the</a:t>
            </a:r>
          </a:p>
          <a:p>
            <a:r>
              <a:rPr lang="en-US" dirty="0"/>
              <a:t>complete population.</a:t>
            </a:r>
          </a:p>
          <a:p>
            <a:r>
              <a:rPr lang="en-US" dirty="0"/>
              <a:t>We will test if 2001 mean is within</a:t>
            </a:r>
          </a:p>
          <a:p>
            <a:r>
              <a:rPr lang="en-US" dirty="0"/>
              <a:t>a certain range of values</a:t>
            </a:r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18685" y="324780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0418" y="92261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96850" y="5440377"/>
            <a:ext cx="1110597" cy="111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80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use t to test for differences in mean:</a:t>
            </a:r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5763" y="803611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83025" y="270329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35570" y="331554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09958" y="429603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17934" y="1521842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5863" y="1526935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08401" y="452327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64127" y="516004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3049" y="549876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59851" y="476871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0565" y="567569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82050" y="5508117"/>
            <a:ext cx="1110597" cy="1110597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H0 = males and females have equal mean</a:t>
            </a:r>
          </a:p>
          <a:p>
            <a:r>
              <a:rPr lang="en-US" dirty="0"/>
              <a:t>H1 =  male and female mean is not equal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4" y="3124200"/>
            <a:ext cx="6580773" cy="3187700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71752" y="3602507"/>
            <a:ext cx="2385848" cy="10026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11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use t to test for differences in mean:</a:t>
            </a:r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5763" y="803611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83025" y="270329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35570" y="331554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09958" y="429603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17934" y="1521842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5863" y="1526935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08401" y="452327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64127" y="516004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3049" y="549876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59851" y="476871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0565" y="567569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82050" y="5508117"/>
            <a:ext cx="1110597" cy="1110597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H0 = males and females have equal mean</a:t>
            </a:r>
          </a:p>
          <a:p>
            <a:r>
              <a:rPr lang="en-US" dirty="0"/>
              <a:t>H1 =  male and female mean is not equal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4" y="3124200"/>
            <a:ext cx="6580773" cy="3187700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08884" y="4403932"/>
            <a:ext cx="2385848" cy="10026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use t to test for differences in mean:</a:t>
            </a:r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5763" y="803611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83025" y="270329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35570" y="331554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09958" y="429603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17934" y="1521842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5863" y="1526935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08401" y="452327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64127" y="516004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3049" y="549876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59851" y="476871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0565" y="567569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82050" y="5508117"/>
            <a:ext cx="1110597" cy="1110597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H0 = males and females have equal mean</a:t>
            </a:r>
          </a:p>
          <a:p>
            <a:r>
              <a:rPr lang="en-US" dirty="0"/>
              <a:t>H1 =  male and female mean is not equal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4" y="3124200"/>
            <a:ext cx="6580773" cy="3187700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838200" y="5091746"/>
            <a:ext cx="2385848" cy="10026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use t to test for differences in mean:</a:t>
            </a:r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5763" y="803611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83025" y="270329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35570" y="331554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09958" y="429603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17934" y="1521842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5863" y="1526935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08401" y="452327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64127" y="516004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3049" y="549876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59851" y="476871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0565" y="567569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82050" y="5508117"/>
            <a:ext cx="1110597" cy="1110597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H0 = males and females have equal mean</a:t>
            </a:r>
          </a:p>
          <a:p>
            <a:r>
              <a:rPr lang="en-US" dirty="0"/>
              <a:t>H1 =  male and female mean is not equal</a:t>
            </a:r>
          </a:p>
          <a:p>
            <a:endParaRPr lang="en-US" dirty="0"/>
          </a:p>
          <a:p>
            <a:r>
              <a:rPr lang="en-US" dirty="0">
                <a:sym typeface="Wingdings"/>
              </a:rPr>
              <a:t> testing if the </a:t>
            </a:r>
            <a:r>
              <a:rPr lang="en-US" i="1" dirty="0">
                <a:sym typeface="Wingdings"/>
              </a:rPr>
              <a:t>difference</a:t>
            </a:r>
            <a:r>
              <a:rPr lang="en-US" dirty="0">
                <a:sym typeface="Wingdings"/>
              </a:rPr>
              <a:t> is </a:t>
            </a:r>
          </a:p>
          <a:p>
            <a:r>
              <a:rPr lang="en-US" dirty="0">
                <a:sym typeface="Wingdings"/>
              </a:rPr>
              <a:t>equal to testing for zero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28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t-distribution: dependent on degrees of freedom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329" y="1690688"/>
            <a:ext cx="8515740" cy="4541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6340"/>
            <a:ext cx="21082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784" y="5586085"/>
            <a:ext cx="4805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Means that the bigger the sample size,</a:t>
            </a:r>
          </a:p>
          <a:p>
            <a:r>
              <a:rPr lang="en-US" dirty="0"/>
              <a:t>the more likely we will find statistical differences!</a:t>
            </a:r>
          </a:p>
        </p:txBody>
      </p:sp>
    </p:spTree>
    <p:extLst>
      <p:ext uri="{BB962C8B-B14F-4D97-AF65-F5344CB8AC3E}">
        <p14:creationId xmlns:p14="http://schemas.microsoft.com/office/powerpoint/2010/main" val="609136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 – reality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report results from a t-test?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25" y="2356644"/>
            <a:ext cx="5307550" cy="25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93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 – reality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report results from a t-test?</a:t>
            </a:r>
          </a:p>
          <a:p>
            <a:r>
              <a:rPr lang="en-US" dirty="0"/>
              <a:t>In text: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25" y="2356644"/>
            <a:ext cx="5307550" cy="257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315" y="2743200"/>
            <a:ext cx="4698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Male and female tarsi did not differ in size between male and females (mean: 18.18, two sample t-test: t=1.23,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df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=139, p&lt;0.22).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baseline="-25000" dirty="0" err="1">
                <a:latin typeface="Times New Roman" charset="0"/>
                <a:ea typeface="Times New Roman" charset="0"/>
                <a:cs typeface="Times New Roman" charset="0"/>
              </a:rPr>
              <a:t>df</a:t>
            </a:r>
            <a:r>
              <a:rPr lang="en-US" baseline="-25000" dirty="0">
                <a:latin typeface="Times New Roman" charset="0"/>
                <a:ea typeface="Times New Roman" charset="0"/>
                <a:cs typeface="Times New Roman" charset="0"/>
              </a:rPr>
              <a:t>=139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=1.23, p&lt;0.001).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9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 – reality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report results from a t-test?</a:t>
            </a:r>
          </a:p>
          <a:p>
            <a:r>
              <a:rPr lang="en-US" dirty="0"/>
              <a:t>In text: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 table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25" y="2356644"/>
            <a:ext cx="5307550" cy="257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315" y="2743200"/>
            <a:ext cx="4698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Male and female tarsi did not differ in 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size (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mean: 18.18, two sample t-test: t=1.23,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df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=139, p=0.22).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baseline="-25000" dirty="0" err="1">
                <a:latin typeface="Times New Roman" charset="0"/>
                <a:ea typeface="Times New Roman" charset="0"/>
                <a:cs typeface="Times New Roman" charset="0"/>
              </a:rPr>
              <a:t>df</a:t>
            </a:r>
            <a:r>
              <a:rPr lang="en-US" baseline="-25000" dirty="0">
                <a:latin typeface="Times New Roman" charset="0"/>
                <a:ea typeface="Times New Roman" charset="0"/>
                <a:cs typeface="Times New Roman" charset="0"/>
              </a:rPr>
              <a:t>=139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=4.23, p&lt;0.001).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356269"/>
              </p:ext>
            </p:extLst>
          </p:nvPr>
        </p:nvGraphicFramePr>
        <p:xfrm>
          <a:off x="1209040" y="4927600"/>
          <a:ext cx="9747993" cy="176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9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31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4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</a:t>
                      </a:r>
                      <a:r>
                        <a:rPr lang="en-US" dirty="0" err="1"/>
                        <a:t>females±SE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  <a:p>
                      <a:pPr algn="ctr"/>
                      <a:r>
                        <a:rPr lang="en-US" dirty="0"/>
                        <a:t>females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</a:t>
                      </a:r>
                      <a:r>
                        <a:rPr lang="en-US" dirty="0" err="1"/>
                        <a:t>males±SE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  <a:p>
                      <a:pPr algn="ctr"/>
                      <a:r>
                        <a:rPr lang="en-US" dirty="0"/>
                        <a:t>males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df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Tarsus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18.27±0.09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18.11±0.13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Ect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320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IT NOW– HO 5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if wing length in 2001 differs from the grand-total mean in wing length</a:t>
            </a:r>
          </a:p>
          <a:p>
            <a:r>
              <a:rPr lang="en-US" dirty="0"/>
              <a:t>Test if male and female wing length differ in 2001</a:t>
            </a:r>
          </a:p>
          <a:p>
            <a:r>
              <a:rPr lang="en-US" dirty="0"/>
              <a:t>Test if male and female wing length differ in the full dataset</a:t>
            </a:r>
          </a:p>
          <a:p>
            <a:r>
              <a:rPr lang="en-US" dirty="0"/>
              <a:t>Report in a table, don’t forget the N’s!</a:t>
            </a:r>
          </a:p>
          <a:p>
            <a:endParaRPr lang="en-US" dirty="0"/>
          </a:p>
          <a:p>
            <a:r>
              <a:rPr lang="en-US"/>
              <a:t>Report </a:t>
            </a:r>
            <a:r>
              <a:rPr lang="en-US" dirty="0"/>
              <a:t>in text</a:t>
            </a:r>
          </a:p>
        </p:txBody>
      </p:sp>
    </p:spTree>
    <p:extLst>
      <p:ext uri="{BB962C8B-B14F-4D97-AF65-F5344CB8AC3E}">
        <p14:creationId xmlns:p14="http://schemas.microsoft.com/office/powerpoint/2010/main" val="1554668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did you notice happened when you took smaller samples?</a:t>
            </a:r>
          </a:p>
          <a:p>
            <a:r>
              <a:rPr lang="en-US" dirty="0"/>
              <a:t>Why did the precision go down?</a:t>
            </a:r>
          </a:p>
          <a:p>
            <a:r>
              <a:rPr lang="en-US" dirty="0"/>
              <a:t>How many sparrows do you have to sample to get the correct answer?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H0 = true mean is equal to mean of 2001</a:t>
            </a:r>
          </a:p>
          <a:p>
            <a:r>
              <a:rPr lang="en-US" dirty="0"/>
              <a:t>H1 =  true mean is not equal to mean of 2001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1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3" y="1628384"/>
            <a:ext cx="9813082" cy="4997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15406" y="551144"/>
            <a:ext cx="3547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accept every mean within 95% of the distribution</a:t>
            </a:r>
          </a:p>
          <a:p>
            <a:r>
              <a:rPr lang="en-US" dirty="0"/>
              <a:t>That means from </a:t>
            </a:r>
          </a:p>
          <a:p>
            <a:r>
              <a:rPr lang="en-US" dirty="0"/>
              <a:t>2.5%-97.5% cumulative%</a:t>
            </a:r>
          </a:p>
        </p:txBody>
      </p:sp>
    </p:spTree>
    <p:extLst>
      <p:ext uri="{BB962C8B-B14F-4D97-AF65-F5344CB8AC3E}">
        <p14:creationId xmlns:p14="http://schemas.microsoft.com/office/powerpoint/2010/main" val="2242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3" y="1628384"/>
            <a:ext cx="9813082" cy="4997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15406" y="551144"/>
            <a:ext cx="35473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accept every mean within 95% of the distribution</a:t>
            </a:r>
          </a:p>
          <a:p>
            <a:r>
              <a:rPr lang="en-US" dirty="0"/>
              <a:t>That means from </a:t>
            </a:r>
          </a:p>
          <a:p>
            <a:r>
              <a:rPr lang="en-US" dirty="0"/>
              <a:t>2.5%-97.5% cumulative%</a:t>
            </a:r>
          </a:p>
          <a:p>
            <a:endParaRPr lang="en-US" dirty="0"/>
          </a:p>
          <a:p>
            <a:r>
              <a:rPr lang="en-US" dirty="0"/>
              <a:t>This is the 95% interval.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3" y="1628384"/>
            <a:ext cx="9813082" cy="4997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15406" y="551144"/>
            <a:ext cx="3547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accept every mean within 95% of the distribution</a:t>
            </a:r>
          </a:p>
          <a:p>
            <a:r>
              <a:rPr lang="en-US" dirty="0"/>
              <a:t>That means from </a:t>
            </a:r>
          </a:p>
          <a:p>
            <a:r>
              <a:rPr lang="en-US" dirty="0"/>
              <a:t>2.5%-97.5% cumulative%</a:t>
            </a:r>
          </a:p>
          <a:p>
            <a:endParaRPr lang="en-US" dirty="0"/>
          </a:p>
          <a:p>
            <a:r>
              <a:rPr lang="en-US" dirty="0"/>
              <a:t>This is the 95% interval.</a:t>
            </a:r>
          </a:p>
          <a:p>
            <a:endParaRPr lang="en-US" dirty="0"/>
          </a:p>
          <a:p>
            <a:r>
              <a:rPr lang="en-US" dirty="0"/>
              <a:t>Or an Error of 5%</a:t>
            </a:r>
          </a:p>
          <a:p>
            <a:endParaRPr lang="en-US" dirty="0"/>
          </a:p>
          <a:p>
            <a:r>
              <a:rPr lang="en-US" dirty="0"/>
              <a:t>How to calculate it?</a:t>
            </a:r>
          </a:p>
        </p:txBody>
      </p:sp>
    </p:spTree>
    <p:extLst>
      <p:ext uri="{BB962C8B-B14F-4D97-AF65-F5344CB8AC3E}">
        <p14:creationId xmlns:p14="http://schemas.microsoft.com/office/powerpoint/2010/main" val="1900849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2238</Words>
  <Application>Microsoft Macintosh PowerPoint</Application>
  <PresentationFormat>Widescreen</PresentationFormat>
  <Paragraphs>462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Courier</vt:lpstr>
      <vt:lpstr>Times New Roman</vt:lpstr>
      <vt:lpstr>Wingdings</vt:lpstr>
      <vt:lpstr>Office Theme</vt:lpstr>
      <vt:lpstr>Statistics  with  Spa            ows</vt:lpstr>
      <vt:lpstr>Outline</vt:lpstr>
      <vt:lpstr>What are statistics?</vt:lpstr>
      <vt:lpstr>What are statistics?</vt:lpstr>
      <vt:lpstr>What are statistics?</vt:lpstr>
      <vt:lpstr>Hypothesis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Remember:</vt:lpstr>
      <vt:lpstr>Remember:</vt:lpstr>
      <vt:lpstr>PowerPoint Presentation</vt:lpstr>
      <vt:lpstr>PowerPoint Presentation</vt:lpstr>
      <vt:lpstr>PowerPoint Presentation</vt:lpstr>
      <vt:lpstr>PowerPoint Presentation</vt:lpstr>
      <vt:lpstr>T-test</vt:lpstr>
      <vt:lpstr>T-test</vt:lpstr>
      <vt:lpstr>T-test</vt:lpstr>
      <vt:lpstr>T-test</vt:lpstr>
      <vt:lpstr>T-test</vt:lpstr>
      <vt:lpstr>T-test</vt:lpstr>
      <vt:lpstr>T-test</vt:lpstr>
      <vt:lpstr>T-test</vt:lpstr>
      <vt:lpstr>T-test</vt:lpstr>
      <vt:lpstr>T-test</vt:lpstr>
      <vt:lpstr>T-test</vt:lpstr>
      <vt:lpstr>T-test – hypothesis testing</vt:lpstr>
      <vt:lpstr>T-test – hypothesis testing</vt:lpstr>
      <vt:lpstr>T-test – hypothesis testing</vt:lpstr>
      <vt:lpstr>T-test – hypothesis testing</vt:lpstr>
      <vt:lpstr>T-test – hypothesis testing</vt:lpstr>
      <vt:lpstr>T-test – hypothesis testing</vt:lpstr>
      <vt:lpstr>T-test – hypothesis testing</vt:lpstr>
      <vt:lpstr>T-test – hypothesis testing</vt:lpstr>
      <vt:lpstr>T-test – hypothesis testing</vt:lpstr>
      <vt:lpstr>T-test – hypothesis testing</vt:lpstr>
      <vt:lpstr>T-test – hypothesis testing</vt:lpstr>
      <vt:lpstr>T-test – hypothesis testing</vt:lpstr>
      <vt:lpstr>T-test – hypothesis testing</vt:lpstr>
      <vt:lpstr>T-test – hypothesis testing</vt:lpstr>
      <vt:lpstr>T-test – hypothesis testing</vt:lpstr>
      <vt:lpstr>We can also use t to test for differences in mean:</vt:lpstr>
      <vt:lpstr>We can also use t to test for differences in mean:</vt:lpstr>
      <vt:lpstr>We can also use t to test for differences in mean:</vt:lpstr>
      <vt:lpstr>We can also use t to test for differences in mean:</vt:lpstr>
      <vt:lpstr>We can also use t to test for differences in mean:</vt:lpstr>
      <vt:lpstr>We can also use t to test for differences in mean:</vt:lpstr>
      <vt:lpstr>We can also use t to test for differences in mean:</vt:lpstr>
      <vt:lpstr>t-distribution: dependent on degrees of freedom</vt:lpstr>
      <vt:lpstr>Convention – reality check</vt:lpstr>
      <vt:lpstr>Convention – reality check</vt:lpstr>
      <vt:lpstr>Convention – reality check</vt:lpstr>
      <vt:lpstr>DO IT NOW– HO 5 </vt:lpstr>
      <vt:lpstr>Exercise –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 with  Spa            ows</dc:title>
  <dc:creator>Schroeder, Julia</dc:creator>
  <cp:lastModifiedBy>Hodge, Josh A</cp:lastModifiedBy>
  <cp:revision>72</cp:revision>
  <dcterms:created xsi:type="dcterms:W3CDTF">2016-09-21T09:54:30Z</dcterms:created>
  <dcterms:modified xsi:type="dcterms:W3CDTF">2024-10-26T10:23:11Z</dcterms:modified>
</cp:coreProperties>
</file>